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8" r:id="rId4"/>
    <p:sldId id="271" r:id="rId5"/>
    <p:sldId id="264" r:id="rId6"/>
    <p:sldId id="260" r:id="rId7"/>
    <p:sldId id="261" r:id="rId8"/>
    <p:sldId id="259" r:id="rId9"/>
    <p:sldId id="272" r:id="rId10"/>
    <p:sldId id="263" r:id="rId11"/>
    <p:sldId id="268" r:id="rId12"/>
    <p:sldId id="262" r:id="rId13"/>
    <p:sldId id="266" r:id="rId14"/>
    <p:sldId id="267" r:id="rId15"/>
    <p:sldId id="269" r:id="rId16"/>
    <p:sldId id="270" r:id="rId17"/>
    <p:sldId id="274" r:id="rId18"/>
    <p:sldId id="257" r:id="rId19"/>
    <p:sldId id="273" r:id="rId20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864" y="-5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14.04.2022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503285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14.04.2022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558041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14.04.2022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95286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14.04.2022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965496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14.04.2022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60106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14.04.2022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801901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14.04.2022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21834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14.04.2022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635784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14.04.2022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123515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14.04.2022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251291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14.04.2022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09336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14.04.2022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087789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14.04.2022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916249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14.04.2022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598699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14.04.2022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4066487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14.04.2022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058400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14.04.2022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451749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14.04.2022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32523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14.04.2022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429694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14.04.2022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85430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14.04.2022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487431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14.04.2022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64257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35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AC259-EBD3-4477-8ED1-9C4E8D32F78F}" type="datetimeFigureOut">
              <a:rPr lang="uk-UA" smtClean="0"/>
              <a:pPr/>
              <a:t>14.04.2022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99107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9"/>
            <a:ext cx="9143999" cy="68546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D1EDC-A2B1-4467-8D3F-4DFD9B83CAD8}" type="datetimeFigureOut">
              <a:rPr lang="uk-UA" smtClean="0"/>
              <a:pPr/>
              <a:t>14.04.2022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08539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microsoft.com/office/2007/relationships/hdphoto" Target="../media/hdphoto2.wdp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35696" y="1628800"/>
            <a:ext cx="6984776" cy="1470025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36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Опыт реализации наставничества </a:t>
            </a:r>
            <a:br>
              <a:rPr lang="ru-RU" sz="36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sz="36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в рамках учебной практики</a:t>
            </a:r>
            <a:endParaRPr lang="uk-UA" sz="3600" b="1" cap="all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14414" y="103583"/>
            <a:ext cx="757242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МИНИСТЕРСТВО ОБЩЕГО И ПРОФЕССИОНАЛЬНОГО ОБРАЗОВАНИЯ  РОСТОВСКОЙ  ОБЛАСТИ</a:t>
            </a:r>
            <a:endParaRPr lang="ru-RU" sz="2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государственное бюджетное профессиональное образовательное учреждение Ростовской области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«Красносулинский колледж промышленных технологий»</a:t>
            </a:r>
            <a:endParaRPr lang="ru-RU" sz="11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(ГБПОУ РО «ККПТ»)</a:t>
            </a:r>
            <a:endParaRPr lang="ru-RU" sz="2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95736" y="3284984"/>
            <a:ext cx="6336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rPr>
              <a:t>Профессии 43.01.09 Повар, кондитер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954221" y="5373216"/>
            <a:ext cx="3650227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Автор: </a:t>
            </a: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мастер производственного обучения  Королева </a:t>
            </a:r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М.Н. </a:t>
            </a:r>
          </a:p>
        </p:txBody>
      </p:sp>
    </p:spTree>
    <p:extLst>
      <p:ext uri="{BB962C8B-B14F-4D97-AF65-F5344CB8AC3E}">
        <p14:creationId xmlns="" xmlns:p14="http://schemas.microsoft.com/office/powerpoint/2010/main" val="334236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Этапы реализации наставничества</a:t>
            </a: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12848" t="24962" r="11766" b="16407"/>
          <a:stretch/>
        </p:blipFill>
        <p:spPr bwMode="auto">
          <a:xfrm>
            <a:off x="395536" y="1052736"/>
            <a:ext cx="4248472" cy="2509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/>
          <a:srcRect l="6192" t="15674" r="3870" b="6537"/>
          <a:stretch/>
        </p:blipFill>
        <p:spPr bwMode="auto">
          <a:xfrm>
            <a:off x="4860032" y="1025084"/>
            <a:ext cx="4032448" cy="2592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Рисунок 6" descr="F:\маман файлз\фото практика ПВК 18\IMG2021031710231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750" r="-2" b="21354"/>
          <a:stretch/>
        </p:blipFill>
        <p:spPr bwMode="auto">
          <a:xfrm>
            <a:off x="4853880" y="3688519"/>
            <a:ext cx="4038600" cy="26936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5"/>
          <a:srcRect l="6966" t="15867" r="5728" b="7505"/>
          <a:stretch/>
        </p:blipFill>
        <p:spPr bwMode="auto">
          <a:xfrm>
            <a:off x="251520" y="3617372"/>
            <a:ext cx="4369215" cy="28814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776448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2056" y="-1397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Этапы и результаты наставничества</a:t>
            </a:r>
            <a:endParaRPr lang="ru-RU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89116"/>
            <a:ext cx="3250704" cy="4641379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уроках учебной практики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рамках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ПМ 01 и кружка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карвинг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студенты знакомятся и осваивают навыки декоративной резьбы по овощам и фруктам. Формируют навыки украшения блюд и сервировки стола.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Участвуют в конкурсах профессионального мастерства, выставках, ярмарках.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F:\маман файлз\Маша работа 17.12.2018\фото пвк-17\день открытых дверей\IMG-20180920-WA0005.jpg"/>
          <p:cNvPicPr/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744" y="3275817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F:\маман файлз\Маша работа 17.12.2018\мои документы\2017\Диплом Костюкова 2017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479" y="1201073"/>
            <a:ext cx="2376264" cy="313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маман файлз\Маша работа 17.12.2018\фото\Фото конкурс по карвингу 2017\IMG_9365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80728"/>
            <a:ext cx="2382520" cy="1787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61567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2056" y="-139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Этапы и результаты наставничества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89116"/>
            <a:ext cx="3250704" cy="4641379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уроках учебной практики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рамках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ПМ 05 и кружка «Сладкий декор» студенты знакомятся и осваивают навыки работы с мастикой, айсингом, работой с кремом. Формируют навыки украшения сладких блюд и десертов.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Участвуют в конкурсах профессионального мастерства, выставках, ярмарках.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F:\маман файлз\Маша работа 17.12.2018\фото пвк-17\IMG_20191021_103523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263" y="908720"/>
            <a:ext cx="1964055" cy="261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F:\маман файлз\Маша работа 17.12.2018\Костюкова кондитер-художник вкуса\IMG_20191031_133016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318" y="3605025"/>
            <a:ext cx="1524000" cy="20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F:\маман файлз\Маша работа 17.12.2018\мои документы\2018\костюкова кондит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50" t="5416" r="4597" b="2168"/>
          <a:stretch/>
        </p:blipFill>
        <p:spPr bwMode="auto">
          <a:xfrm>
            <a:off x="3635896" y="908720"/>
            <a:ext cx="2232452" cy="35663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1" name="Рисунок 10" descr="F:\маман файлз\Маша работа 17.12.2018\фото пвк-17\IMG_20191029_110913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784"/>
          <a:stretch/>
        </p:blipFill>
        <p:spPr bwMode="auto">
          <a:xfrm>
            <a:off x="4932040" y="4527362"/>
            <a:ext cx="2016224" cy="2219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62149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2056" y="-139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Этапы и результаты наставничества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89116"/>
            <a:ext cx="3035166" cy="4641379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уроках учебной практики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рамках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ПМ 05 и кружка «Сладкий декор» студенты знакомятся и осваивают навыки работы с мастикой, айсингом, работой с кремом. Формируют навыки украшения сладких блюд и десертов.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Участвуют в конкурсах профессионального мастерства, выставках, ярмарках.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2" cstate="print"/>
          <a:srcRect l="19349" t="14706" r="3406" b="12149"/>
          <a:stretch/>
        </p:blipFill>
        <p:spPr bwMode="auto">
          <a:xfrm>
            <a:off x="5868144" y="1052736"/>
            <a:ext cx="2905125" cy="2200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1" name="Рисунок 10" descr="F:\маман файлз\Маша работа 17.12.2018\мои документы\2018\никитина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103" y="4005064"/>
            <a:ext cx="3861435" cy="272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F:\маман файлз\Маша работа 17.12.2018\фото\фото пвк14\image (17)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174" y="3505494"/>
            <a:ext cx="1943100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Мария\Downloads\IMG2021113012494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6090"/>
          <a:stretch/>
        </p:blipFill>
        <p:spPr bwMode="auto">
          <a:xfrm>
            <a:off x="3563888" y="1100712"/>
            <a:ext cx="2017018" cy="29043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5" name="Рисунок 14" descr="F:\маман файлз\работа 21-22\IMG-20220309-WA0045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3750"/>
          <a:stretch/>
        </p:blipFill>
        <p:spPr bwMode="auto">
          <a:xfrm>
            <a:off x="7081115" y="5229200"/>
            <a:ext cx="1714500" cy="10572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423864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наставничества</a:t>
            </a:r>
            <a:endParaRPr lang="ru-RU" dirty="0"/>
          </a:p>
        </p:txBody>
      </p:sp>
      <p:pic>
        <p:nvPicPr>
          <p:cNvPr id="4" name="Объект 3" descr="F:\маман файлз\Маша работа 17.12.2018\фото\маэстро кухни 19\маэстро 2018.tif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59" t="3151"/>
          <a:stretch/>
        </p:blipFill>
        <p:spPr bwMode="auto">
          <a:xfrm>
            <a:off x="71660" y="1059606"/>
            <a:ext cx="2628131" cy="36655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18111" t="22834" r="46440" b="14472"/>
          <a:stretch/>
        </p:blipFill>
        <p:spPr bwMode="auto">
          <a:xfrm>
            <a:off x="3203848" y="908720"/>
            <a:ext cx="2548801" cy="3240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1239" t="23607" r="29721" b="15439"/>
          <a:stretch/>
        </p:blipFill>
        <p:spPr bwMode="auto">
          <a:xfrm>
            <a:off x="2614556" y="4149080"/>
            <a:ext cx="3780259" cy="25649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5"/>
          <a:srcRect l="18420" t="21866" r="45822" b="13891"/>
          <a:stretch/>
        </p:blipFill>
        <p:spPr bwMode="auto">
          <a:xfrm>
            <a:off x="6372200" y="1063840"/>
            <a:ext cx="2416299" cy="33732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4135902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6347" y="0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наставничества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80112" y="1196752"/>
            <a:ext cx="3106688" cy="4929411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рамках промежуточной аттестации группа профессии 43.01.09 Повар, кондитер успешно сдала демонстрационный экзамен по компетенции «Выпечка осетинских пирогов»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F:\маман файлз\работа 21-22\IMG-20220311-WA0010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708920"/>
            <a:ext cx="2584820" cy="36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маман файлз\работа 21-22\IMG-20220311-WA0011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03" y="915901"/>
            <a:ext cx="2702560" cy="3603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842784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6347" y="0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наставничества</a:t>
            </a:r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2"/>
          <a:srcRect l="7651" t="6420" r="9599" b="39686"/>
          <a:stretch>
            <a:fillRect/>
          </a:stretch>
        </p:blipFill>
        <p:spPr bwMode="auto">
          <a:xfrm>
            <a:off x="2928926" y="3214686"/>
            <a:ext cx="5658736" cy="2945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/>
          <a:srcRect l="7646" t="36965" r="10377" b="37743"/>
          <a:stretch>
            <a:fillRect/>
          </a:stretch>
        </p:blipFill>
        <p:spPr bwMode="auto">
          <a:xfrm>
            <a:off x="2928926" y="5143512"/>
            <a:ext cx="5609546" cy="138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/>
          <a:srcRect t="11633" r="1736" b="43400"/>
          <a:stretch>
            <a:fillRect/>
          </a:stretch>
        </p:blipFill>
        <p:spPr bwMode="auto">
          <a:xfrm>
            <a:off x="214282" y="1000108"/>
            <a:ext cx="5841867" cy="213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5"/>
          <a:srcRect l="5399" t="48770" r="6158" b="28684"/>
          <a:stretch>
            <a:fillRect/>
          </a:stretch>
        </p:blipFill>
        <p:spPr bwMode="auto">
          <a:xfrm>
            <a:off x="285720" y="1928802"/>
            <a:ext cx="578647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42784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500562" y="2285992"/>
            <a:ext cx="4143404" cy="1223717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Рост качества подготовки студентов в профессиональной деятельности </a:t>
            </a:r>
            <a:endParaRPr lang="uk-UA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ltGray">
          <a:xfrm>
            <a:off x="823664" y="5594499"/>
            <a:ext cx="3146425" cy="485775"/>
          </a:xfrm>
          <a:prstGeom prst="roundRect">
            <a:avLst>
              <a:gd name="adj" fmla="val 50000"/>
            </a:avLst>
          </a:prstGeom>
          <a:solidFill>
            <a:srgbClr val="333399"/>
          </a:solidFill>
          <a:ln w="28575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white">
          <a:xfrm>
            <a:off x="1879367" y="5642124"/>
            <a:ext cx="118109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EFEFE"/>
                </a:solidFill>
              </a:rPr>
              <a:t>Качество</a:t>
            </a:r>
            <a:endParaRPr lang="en-US" sz="2000" b="1" dirty="0">
              <a:solidFill>
                <a:srgbClr val="FEFEFE"/>
              </a:solidFill>
            </a:endParaRPr>
          </a:p>
        </p:txBody>
      </p:sp>
      <p:sp>
        <p:nvSpPr>
          <p:cNvPr id="11" name="Freeform 8"/>
          <p:cNvSpPr>
            <a:spLocks/>
          </p:cNvSpPr>
          <p:nvPr/>
        </p:nvSpPr>
        <p:spPr bwMode="gray">
          <a:xfrm rot="10800000">
            <a:off x="777627" y="1844824"/>
            <a:ext cx="2408237" cy="2251075"/>
          </a:xfrm>
          <a:custGeom>
            <a:avLst/>
            <a:gdLst/>
            <a:ahLst/>
            <a:cxnLst>
              <a:cxn ang="0">
                <a:pos x="0" y="756"/>
              </a:cxn>
              <a:cxn ang="0">
                <a:pos x="191" y="591"/>
              </a:cxn>
              <a:cxn ang="0">
                <a:pos x="190" y="672"/>
              </a:cxn>
              <a:cxn ang="0">
                <a:pos x="194" y="672"/>
              </a:cxn>
              <a:cxn ang="0">
                <a:pos x="205" y="672"/>
              </a:cxn>
              <a:cxn ang="0">
                <a:pos x="225" y="671"/>
              </a:cxn>
              <a:cxn ang="0">
                <a:pos x="250" y="667"/>
              </a:cxn>
              <a:cxn ang="0">
                <a:pos x="281" y="662"/>
              </a:cxn>
              <a:cxn ang="0">
                <a:pos x="316" y="653"/>
              </a:cxn>
              <a:cxn ang="0">
                <a:pos x="356" y="641"/>
              </a:cxn>
              <a:cxn ang="0">
                <a:pos x="399" y="626"/>
              </a:cxn>
              <a:cxn ang="0">
                <a:pos x="444" y="605"/>
              </a:cxn>
              <a:cxn ang="0">
                <a:pos x="492" y="578"/>
              </a:cxn>
              <a:cxn ang="0">
                <a:pos x="540" y="547"/>
              </a:cxn>
              <a:cxn ang="0">
                <a:pos x="587" y="508"/>
              </a:cxn>
              <a:cxn ang="0">
                <a:pos x="635" y="463"/>
              </a:cxn>
              <a:cxn ang="0">
                <a:pos x="689" y="405"/>
              </a:cxn>
              <a:cxn ang="0">
                <a:pos x="737" y="350"/>
              </a:cxn>
              <a:cxn ang="0">
                <a:pos x="780" y="298"/>
              </a:cxn>
              <a:cxn ang="0">
                <a:pos x="816" y="249"/>
              </a:cxn>
              <a:cxn ang="0">
                <a:pos x="847" y="204"/>
              </a:cxn>
              <a:cxn ang="0">
                <a:pos x="873" y="164"/>
              </a:cxn>
              <a:cxn ang="0">
                <a:pos x="895" y="126"/>
              </a:cxn>
              <a:cxn ang="0">
                <a:pos x="913" y="94"/>
              </a:cxn>
              <a:cxn ang="0">
                <a:pos x="926" y="66"/>
              </a:cxn>
              <a:cxn ang="0">
                <a:pos x="936" y="42"/>
              </a:cxn>
              <a:cxn ang="0">
                <a:pos x="944" y="24"/>
              </a:cxn>
              <a:cxn ang="0">
                <a:pos x="949" y="12"/>
              </a:cxn>
              <a:cxn ang="0">
                <a:pos x="952" y="2"/>
              </a:cxn>
              <a:cxn ang="0">
                <a:pos x="952" y="0"/>
              </a:cxn>
              <a:cxn ang="0">
                <a:pos x="952" y="4"/>
              </a:cxn>
              <a:cxn ang="0">
                <a:pos x="950" y="17"/>
              </a:cxn>
              <a:cxn ang="0">
                <a:pos x="948" y="36"/>
              </a:cxn>
              <a:cxn ang="0">
                <a:pos x="942" y="62"/>
              </a:cxn>
              <a:cxn ang="0">
                <a:pos x="936" y="93"/>
              </a:cxn>
              <a:cxn ang="0">
                <a:pos x="927" y="130"/>
              </a:cxn>
              <a:cxn ang="0">
                <a:pos x="914" y="172"/>
              </a:cxn>
              <a:cxn ang="0">
                <a:pos x="899" y="217"/>
              </a:cxn>
              <a:cxn ang="0">
                <a:pos x="881" y="264"/>
              </a:cxn>
              <a:cxn ang="0">
                <a:pos x="857" y="315"/>
              </a:cxn>
              <a:cxn ang="0">
                <a:pos x="830" y="368"/>
              </a:cxn>
              <a:cxn ang="0">
                <a:pos x="798" y="421"/>
              </a:cxn>
              <a:cxn ang="0">
                <a:pos x="762" y="475"/>
              </a:cxn>
              <a:cxn ang="0">
                <a:pos x="719" y="529"/>
              </a:cxn>
              <a:cxn ang="0">
                <a:pos x="671" y="582"/>
              </a:cxn>
              <a:cxn ang="0">
                <a:pos x="613" y="637"/>
              </a:cxn>
              <a:cxn ang="0">
                <a:pos x="555" y="685"/>
              </a:cxn>
              <a:cxn ang="0">
                <a:pos x="500" y="726"/>
              </a:cxn>
              <a:cxn ang="0">
                <a:pos x="447" y="761"/>
              </a:cxn>
              <a:cxn ang="0">
                <a:pos x="396" y="790"/>
              </a:cxn>
              <a:cxn ang="0">
                <a:pos x="350" y="813"/>
              </a:cxn>
              <a:cxn ang="0">
                <a:pos x="307" y="831"/>
              </a:cxn>
              <a:cxn ang="0">
                <a:pos x="270" y="845"/>
              </a:cxn>
              <a:cxn ang="0">
                <a:pos x="238" y="855"/>
              </a:cxn>
              <a:cxn ang="0">
                <a:pos x="212" y="862"/>
              </a:cxn>
              <a:cxn ang="0">
                <a:pos x="192" y="866"/>
              </a:cxn>
              <a:cxn ang="0">
                <a:pos x="181" y="868"/>
              </a:cxn>
              <a:cxn ang="0">
                <a:pos x="176" y="868"/>
              </a:cxn>
              <a:cxn ang="0">
                <a:pos x="167" y="947"/>
              </a:cxn>
              <a:cxn ang="0">
                <a:pos x="0" y="756"/>
              </a:cxn>
            </a:cxnLst>
            <a:rect l="0" t="0" r="r" b="b"/>
            <a:pathLst>
              <a:path w="952" h="947">
                <a:moveTo>
                  <a:pt x="0" y="756"/>
                </a:moveTo>
                <a:lnTo>
                  <a:pt x="191" y="591"/>
                </a:lnTo>
                <a:lnTo>
                  <a:pt x="190" y="672"/>
                </a:lnTo>
                <a:lnTo>
                  <a:pt x="194" y="672"/>
                </a:lnTo>
                <a:lnTo>
                  <a:pt x="205" y="672"/>
                </a:lnTo>
                <a:lnTo>
                  <a:pt x="225" y="671"/>
                </a:lnTo>
                <a:lnTo>
                  <a:pt x="250" y="667"/>
                </a:lnTo>
                <a:lnTo>
                  <a:pt x="281" y="662"/>
                </a:lnTo>
                <a:lnTo>
                  <a:pt x="316" y="653"/>
                </a:lnTo>
                <a:lnTo>
                  <a:pt x="356" y="641"/>
                </a:lnTo>
                <a:lnTo>
                  <a:pt x="399" y="626"/>
                </a:lnTo>
                <a:lnTo>
                  <a:pt x="444" y="605"/>
                </a:lnTo>
                <a:lnTo>
                  <a:pt x="492" y="578"/>
                </a:lnTo>
                <a:lnTo>
                  <a:pt x="540" y="547"/>
                </a:lnTo>
                <a:lnTo>
                  <a:pt x="587" y="508"/>
                </a:lnTo>
                <a:lnTo>
                  <a:pt x="635" y="463"/>
                </a:lnTo>
                <a:lnTo>
                  <a:pt x="689" y="405"/>
                </a:lnTo>
                <a:lnTo>
                  <a:pt x="737" y="350"/>
                </a:lnTo>
                <a:lnTo>
                  <a:pt x="780" y="298"/>
                </a:lnTo>
                <a:lnTo>
                  <a:pt x="816" y="249"/>
                </a:lnTo>
                <a:lnTo>
                  <a:pt x="847" y="204"/>
                </a:lnTo>
                <a:lnTo>
                  <a:pt x="873" y="164"/>
                </a:lnTo>
                <a:lnTo>
                  <a:pt x="895" y="126"/>
                </a:lnTo>
                <a:lnTo>
                  <a:pt x="913" y="94"/>
                </a:lnTo>
                <a:lnTo>
                  <a:pt x="926" y="66"/>
                </a:lnTo>
                <a:lnTo>
                  <a:pt x="936" y="42"/>
                </a:lnTo>
                <a:lnTo>
                  <a:pt x="944" y="24"/>
                </a:lnTo>
                <a:lnTo>
                  <a:pt x="949" y="12"/>
                </a:lnTo>
                <a:lnTo>
                  <a:pt x="952" y="2"/>
                </a:lnTo>
                <a:lnTo>
                  <a:pt x="952" y="0"/>
                </a:lnTo>
                <a:lnTo>
                  <a:pt x="952" y="4"/>
                </a:lnTo>
                <a:lnTo>
                  <a:pt x="950" y="17"/>
                </a:lnTo>
                <a:lnTo>
                  <a:pt x="948" y="36"/>
                </a:lnTo>
                <a:lnTo>
                  <a:pt x="942" y="62"/>
                </a:lnTo>
                <a:lnTo>
                  <a:pt x="936" y="93"/>
                </a:lnTo>
                <a:lnTo>
                  <a:pt x="927" y="130"/>
                </a:lnTo>
                <a:lnTo>
                  <a:pt x="914" y="172"/>
                </a:lnTo>
                <a:lnTo>
                  <a:pt x="899" y="217"/>
                </a:lnTo>
                <a:lnTo>
                  <a:pt x="881" y="264"/>
                </a:lnTo>
                <a:lnTo>
                  <a:pt x="857" y="315"/>
                </a:lnTo>
                <a:lnTo>
                  <a:pt x="830" y="368"/>
                </a:lnTo>
                <a:lnTo>
                  <a:pt x="798" y="421"/>
                </a:lnTo>
                <a:lnTo>
                  <a:pt x="762" y="475"/>
                </a:lnTo>
                <a:lnTo>
                  <a:pt x="719" y="529"/>
                </a:lnTo>
                <a:lnTo>
                  <a:pt x="671" y="582"/>
                </a:lnTo>
                <a:lnTo>
                  <a:pt x="613" y="637"/>
                </a:lnTo>
                <a:lnTo>
                  <a:pt x="555" y="685"/>
                </a:lnTo>
                <a:lnTo>
                  <a:pt x="500" y="726"/>
                </a:lnTo>
                <a:lnTo>
                  <a:pt x="447" y="761"/>
                </a:lnTo>
                <a:lnTo>
                  <a:pt x="396" y="790"/>
                </a:lnTo>
                <a:lnTo>
                  <a:pt x="350" y="813"/>
                </a:lnTo>
                <a:lnTo>
                  <a:pt x="307" y="831"/>
                </a:lnTo>
                <a:lnTo>
                  <a:pt x="270" y="845"/>
                </a:lnTo>
                <a:lnTo>
                  <a:pt x="238" y="855"/>
                </a:lnTo>
                <a:lnTo>
                  <a:pt x="212" y="862"/>
                </a:lnTo>
                <a:lnTo>
                  <a:pt x="192" y="866"/>
                </a:lnTo>
                <a:lnTo>
                  <a:pt x="181" y="868"/>
                </a:lnTo>
                <a:lnTo>
                  <a:pt x="176" y="868"/>
                </a:lnTo>
                <a:lnTo>
                  <a:pt x="167" y="947"/>
                </a:lnTo>
                <a:lnTo>
                  <a:pt x="0" y="756"/>
                </a:lnTo>
                <a:close/>
              </a:path>
            </a:pathLst>
          </a:custGeom>
          <a:solidFill>
            <a:schemeClr val="folHlink"/>
          </a:solidFill>
          <a:ln w="0">
            <a:noFill/>
            <a:prstDash val="solid"/>
            <a:round/>
            <a:headEnd/>
            <a:tailEnd/>
          </a:ln>
          <a:effectLst>
            <a:outerShdw dist="107763" dir="2700000" algn="ctr" rotWithShape="0">
              <a:srgbClr val="080808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gray">
          <a:xfrm>
            <a:off x="366464" y="4819799"/>
            <a:ext cx="4267200" cy="652463"/>
          </a:xfrm>
          <a:prstGeom prst="cube">
            <a:avLst>
              <a:gd name="adj" fmla="val 49880"/>
            </a:avLst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ltGray">
          <a:xfrm rot="16200000" flipV="1">
            <a:off x="746671" y="4344343"/>
            <a:ext cx="954087" cy="466725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rgbClr val="ECAE8C">
                  <a:gamma/>
                  <a:shade val="75686"/>
                  <a:invGamma/>
                </a:srgbClr>
              </a:gs>
              <a:gs pos="100000">
                <a:srgbClr val="ECAE8C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" name="AutoShape 11"/>
          <p:cNvSpPr>
            <a:spLocks noChangeArrowheads="1"/>
          </p:cNvSpPr>
          <p:nvPr/>
        </p:nvSpPr>
        <p:spPr bwMode="ltGray">
          <a:xfrm rot="16200000" flipV="1">
            <a:off x="1294358" y="4077643"/>
            <a:ext cx="1487487" cy="466725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rgbClr val="F0CD74">
                  <a:gamma/>
                  <a:shade val="75686"/>
                  <a:invGamma/>
                </a:srgbClr>
              </a:gs>
              <a:gs pos="100000">
                <a:srgbClr val="F0CD74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ltGray">
          <a:xfrm rot="16200000" flipV="1">
            <a:off x="1837283" y="3849043"/>
            <a:ext cx="1944687" cy="466725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rgbClr val="BDACE6">
                  <a:gamma/>
                  <a:shade val="75686"/>
                  <a:invGamma/>
                </a:srgbClr>
              </a:gs>
              <a:gs pos="100000">
                <a:srgbClr val="BDACE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gray">
          <a:xfrm rot="16200000" flipV="1">
            <a:off x="2094458" y="3277543"/>
            <a:ext cx="3087687" cy="466725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rgbClr val="74ABC6">
                  <a:gamma/>
                  <a:shade val="75686"/>
                  <a:invGamma/>
                </a:srgbClr>
              </a:gs>
              <a:gs pos="100000">
                <a:srgbClr val="74ABC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891240" y="5135712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</a:t>
            </a:r>
            <a:r>
              <a:rPr lang="ru-RU" sz="1600" dirty="0" smtClean="0">
                <a:solidFill>
                  <a:srgbClr val="FEFEFE"/>
                </a:solidFill>
              </a:rPr>
              <a:t>18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gray">
          <a:xfrm>
            <a:off x="1681815" y="5135712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</a:t>
            </a:r>
            <a:r>
              <a:rPr lang="ru-RU" sz="1600" dirty="0" smtClean="0">
                <a:solidFill>
                  <a:srgbClr val="FEFEFE"/>
                </a:solidFill>
              </a:rPr>
              <a:t>19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gray">
          <a:xfrm>
            <a:off x="2462865" y="5135712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</a:t>
            </a:r>
            <a:r>
              <a:rPr lang="ru-RU" sz="1600" dirty="0" smtClean="0">
                <a:solidFill>
                  <a:srgbClr val="FEFEFE"/>
                </a:solidFill>
              </a:rPr>
              <a:t>20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gray">
          <a:xfrm>
            <a:off x="3320114" y="5135712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</a:t>
            </a:r>
            <a:r>
              <a:rPr lang="ru-RU" sz="1600" dirty="0" smtClean="0">
                <a:solidFill>
                  <a:srgbClr val="FEFEFE"/>
                </a:solidFill>
              </a:rPr>
              <a:t>21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976262" y="4191149"/>
            <a:ext cx="41870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EFEFE"/>
                </a:solidFill>
              </a:rPr>
              <a:t>52</a:t>
            </a:r>
            <a:endParaRPr lang="en-US" dirty="0">
              <a:solidFill>
                <a:srgbClr val="FEFEFE"/>
              </a:solidFill>
            </a:endParaRP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black">
          <a:xfrm>
            <a:off x="1776362" y="3686324"/>
            <a:ext cx="41870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FEFEFE"/>
                </a:solidFill>
              </a:rPr>
              <a:t>5</a:t>
            </a:r>
            <a:r>
              <a:rPr lang="ru-RU" dirty="0" smtClean="0">
                <a:solidFill>
                  <a:srgbClr val="FEFEFE"/>
                </a:solidFill>
              </a:rPr>
              <a:t>3</a:t>
            </a:r>
            <a:endParaRPr lang="en-US" dirty="0">
              <a:solidFill>
                <a:srgbClr val="FEFEFE"/>
              </a:solidFill>
            </a:endParaRP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black">
          <a:xfrm>
            <a:off x="2460524" y="3219599"/>
            <a:ext cx="59343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EFEFE"/>
                </a:solidFill>
              </a:rPr>
              <a:t>53,7</a:t>
            </a:r>
            <a:endParaRPr lang="en-US" dirty="0">
              <a:solidFill>
                <a:srgbClr val="FEFEFE"/>
              </a:solidFill>
            </a:endParaRP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black">
          <a:xfrm>
            <a:off x="3367037" y="2076599"/>
            <a:ext cx="41870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EFEFE"/>
                </a:solidFill>
              </a:rPr>
              <a:t>6</a:t>
            </a:r>
            <a:r>
              <a:rPr lang="en-US" dirty="0" smtClean="0">
                <a:solidFill>
                  <a:srgbClr val="FEFEFE"/>
                </a:solidFill>
              </a:rPr>
              <a:t>0</a:t>
            </a:r>
            <a:endParaRPr lang="en-US" dirty="0">
              <a:solidFill>
                <a:srgbClr val="FEFEF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2908" y="928670"/>
            <a:ext cx="85010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Оценка результатов наставничества</a:t>
            </a:r>
          </a:p>
        </p:txBody>
      </p:sp>
    </p:spTree>
    <p:extLst>
      <p:ext uri="{BB962C8B-B14F-4D97-AF65-F5344CB8AC3E}">
        <p14:creationId xmlns="" xmlns:p14="http://schemas.microsoft.com/office/powerpoint/2010/main" val="97379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57554" y="221455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Мои координаты:</a:t>
            </a:r>
          </a:p>
          <a:p>
            <a:pPr algn="ctr">
              <a:defRPr/>
            </a:pP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Тел.:+7-908-188-09-80</a:t>
            </a:r>
          </a:p>
          <a:p>
            <a:pPr algn="ctr">
              <a:defRPr/>
            </a:pP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Электронная почта: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koroleva.mari83@mail.ru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43108" y="928670"/>
            <a:ext cx="66437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СПАСИБО ЗА ВНИМАНИЕ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содержание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555776" y="1412776"/>
            <a:ext cx="6059016" cy="4525963"/>
          </a:xfrm>
        </p:spPr>
        <p:txBody>
          <a:bodyPr>
            <a:normAutofit/>
          </a:bodyPr>
          <a:lstStyle/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 наставничество и его формы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 цели наставничества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 задачи наставничества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4.сроки реализации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5. этапы реализации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6. результаты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85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142852"/>
            <a:ext cx="7472386" cy="846158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Нормативно-правовая база наставничества</a:t>
            </a:r>
            <a:endParaRPr lang="ru-RU" sz="40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5189" t="12448" r="1061" b="12080"/>
          <a:stretch>
            <a:fillRect/>
          </a:stretch>
        </p:blipFill>
        <p:spPr bwMode="auto">
          <a:xfrm>
            <a:off x="214282" y="1214422"/>
            <a:ext cx="3989524" cy="345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214422"/>
            <a:ext cx="4017060" cy="4693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43446"/>
            <a:ext cx="5000628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42852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такое наставничество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282" y="1412776"/>
            <a:ext cx="3853662" cy="5230934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Суть наставничества- передача богатого личного опыта профессиональной деятельности студенту, в ускорении его адаптации в профессиональной деятельности, оказание помощи 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поддержки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Наставником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называют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лицо, которое передает знания и опыт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10741" t="31663" r="44692" b="36273"/>
          <a:stretch/>
        </p:blipFill>
        <p:spPr bwMode="auto">
          <a:xfrm>
            <a:off x="4067944" y="1412776"/>
            <a:ext cx="4664174" cy="43924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48845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8229600" cy="1143000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наставничество и его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цели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024136"/>
            <a:ext cx="8352928" cy="1972816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Цель– 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создание благоприятных условий для личностного и профессионального развития, выявления и совершенствования способностей и талантов, стимулирования инициативы и творчества обучающихся, а также профилактики правонарушений в профессиональной образовательной организации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Мировые практики использования системы наставничества – HRbazaar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1008"/>
            <a:ext cx="2736304" cy="29523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192147" y="2815041"/>
            <a:ext cx="55801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Формирование прочных профессиональных знаний, навыков и умений, соответствующих современным требованиям организации производства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сокращение сроков профессиональной адаптации выпускников в трудовых коллективах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воспитание добросовестного и ответственного отношения к порученной работе</a:t>
            </a:r>
          </a:p>
        </p:txBody>
      </p:sp>
    </p:spTree>
    <p:extLst>
      <p:ext uri="{BB962C8B-B14F-4D97-AF65-F5344CB8AC3E}">
        <p14:creationId xmlns="" xmlns:p14="http://schemas.microsoft.com/office/powerpoint/2010/main" val="380427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341"/>
            <a:ext cx="8229600" cy="1143000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наставничество и его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268760"/>
            <a:ext cx="8219256" cy="2692896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развитие гибких навыков у обучающихся; ­ профессиональное, интеллектуальное и творческое развитие обучающихся, мотивированных на постоянное личностное становление; ­ профилактика правонарушений и социализация в обществе обучающихся из «группы риска»</a:t>
            </a:r>
          </a:p>
        </p:txBody>
      </p:sp>
      <p:pic>
        <p:nvPicPr>
          <p:cNvPr id="4" name="Рисунок 3" descr="C:\Users\Мария\Downloads\shched1.jpg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356992"/>
            <a:ext cx="5904656" cy="3168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58922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104" y="32405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Формы наставничества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2500298" y="1714488"/>
            <a:ext cx="5143500" cy="407196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sz="2800" b="1" dirty="0" smtClean="0"/>
              <a:t>«студент – студент»;</a:t>
            </a:r>
          </a:p>
          <a:p>
            <a:endParaRPr lang="ru-RU" altLang="ru-RU" sz="2800" b="1" dirty="0" smtClean="0"/>
          </a:p>
          <a:p>
            <a:pPr>
              <a:buNone/>
            </a:pPr>
            <a:endParaRPr lang="ru-RU" altLang="ru-RU" sz="2800" b="1" dirty="0" smtClean="0"/>
          </a:p>
          <a:p>
            <a:pPr>
              <a:buNone/>
            </a:pPr>
            <a:r>
              <a:rPr lang="ru-RU" altLang="ru-RU" sz="2800" b="1" dirty="0" smtClean="0"/>
              <a:t>«педагог – студент»;</a:t>
            </a:r>
          </a:p>
          <a:p>
            <a:endParaRPr lang="ru-RU" altLang="ru-RU" sz="2800" b="1" dirty="0" smtClean="0"/>
          </a:p>
          <a:p>
            <a:endParaRPr lang="ru-RU" altLang="ru-RU" sz="2800" b="1" dirty="0" smtClean="0"/>
          </a:p>
          <a:p>
            <a:pPr>
              <a:buNone/>
            </a:pPr>
            <a:r>
              <a:rPr lang="ru-RU" altLang="ru-RU" sz="2800" b="1" dirty="0" smtClean="0"/>
              <a:t> «работодатель–студент»;</a:t>
            </a:r>
          </a:p>
        </p:txBody>
      </p:sp>
      <p:grpSp>
        <p:nvGrpSpPr>
          <p:cNvPr id="5" name="Группа 31"/>
          <p:cNvGrpSpPr>
            <a:grpSpLocks/>
          </p:cNvGrpSpPr>
          <p:nvPr/>
        </p:nvGrpSpPr>
        <p:grpSpPr bwMode="auto">
          <a:xfrm>
            <a:off x="714348" y="1643050"/>
            <a:ext cx="1643043" cy="3640712"/>
            <a:chOff x="1341438" y="2743200"/>
            <a:chExt cx="1724025" cy="2976564"/>
          </a:xfrm>
        </p:grpSpPr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1341438" y="2951163"/>
              <a:ext cx="1724025" cy="482600"/>
              <a:chOff x="816" y="2304"/>
              <a:chExt cx="1440" cy="448"/>
            </a:xfrm>
          </p:grpSpPr>
          <p:sp>
            <p:nvSpPr>
              <p:cNvPr id="20" name="Freeform 7"/>
              <p:cNvSpPr>
                <a:spLocks/>
              </p:cNvSpPr>
              <p:nvPr/>
            </p:nvSpPr>
            <p:spPr bwMode="gray">
              <a:xfrm>
                <a:off x="901" y="2562"/>
                <a:ext cx="1270" cy="190"/>
              </a:xfrm>
              <a:custGeom>
                <a:avLst/>
                <a:gdLst>
                  <a:gd name="T0" fmla="*/ 467126 w 1120"/>
                  <a:gd name="T1" fmla="*/ 2 h 252"/>
                  <a:gd name="T2" fmla="*/ 465054 w 1120"/>
                  <a:gd name="T3" fmla="*/ 2 h 252"/>
                  <a:gd name="T4" fmla="*/ 458308 w 1120"/>
                  <a:gd name="T5" fmla="*/ 2 h 252"/>
                  <a:gd name="T6" fmla="*/ 447950 w 1120"/>
                  <a:gd name="T7" fmla="*/ 2 h 252"/>
                  <a:gd name="T8" fmla="*/ 433056 w 1120"/>
                  <a:gd name="T9" fmla="*/ 2 h 252"/>
                  <a:gd name="T10" fmla="*/ 413869 w 1120"/>
                  <a:gd name="T11" fmla="*/ 2 h 252"/>
                  <a:gd name="T12" fmla="*/ 391471 w 1120"/>
                  <a:gd name="T13" fmla="*/ 2 h 252"/>
                  <a:gd name="T14" fmla="*/ 365305 w 1120"/>
                  <a:gd name="T15" fmla="*/ 2 h 252"/>
                  <a:gd name="T16" fmla="*/ 335830 w 1120"/>
                  <a:gd name="T17" fmla="*/ 2 h 252"/>
                  <a:gd name="T18" fmla="*/ 304611 w 1120"/>
                  <a:gd name="T19" fmla="*/ 2 h 252"/>
                  <a:gd name="T20" fmla="*/ 269384 w 1120"/>
                  <a:gd name="T21" fmla="*/ 2 h 252"/>
                  <a:gd name="T22" fmla="*/ 231397 w 1120"/>
                  <a:gd name="T23" fmla="*/ 2 h 252"/>
                  <a:gd name="T24" fmla="*/ 194087 w 1120"/>
                  <a:gd name="T25" fmla="*/ 2 h 252"/>
                  <a:gd name="T26" fmla="*/ 159772 w 1120"/>
                  <a:gd name="T27" fmla="*/ 2 h 252"/>
                  <a:gd name="T28" fmla="*/ 128284 w 1120"/>
                  <a:gd name="T29" fmla="*/ 2 h 252"/>
                  <a:gd name="T30" fmla="*/ 99229 w 1120"/>
                  <a:gd name="T31" fmla="*/ 2 h 252"/>
                  <a:gd name="T32" fmla="*/ 74532 w 1120"/>
                  <a:gd name="T33" fmla="*/ 2 h 252"/>
                  <a:gd name="T34" fmla="*/ 52572 w 1120"/>
                  <a:gd name="T35" fmla="*/ 2 h 252"/>
                  <a:gd name="T36" fmla="*/ 33832 w 1120"/>
                  <a:gd name="T37" fmla="*/ 2 h 252"/>
                  <a:gd name="T38" fmla="*/ 19234 w 1120"/>
                  <a:gd name="T39" fmla="*/ 2 h 252"/>
                  <a:gd name="T40" fmla="*/ 8059 w 1120"/>
                  <a:gd name="T41" fmla="*/ 2 h 252"/>
                  <a:gd name="T42" fmla="*/ 2293 w 1120"/>
                  <a:gd name="T43" fmla="*/ 2 h 252"/>
                  <a:gd name="T44" fmla="*/ 0 w 1120"/>
                  <a:gd name="T45" fmla="*/ 2 h 252"/>
                  <a:gd name="T46" fmla="*/ 0 w 1120"/>
                  <a:gd name="T47" fmla="*/ 2 h 252"/>
                  <a:gd name="T48" fmla="*/ 233332 w 1120"/>
                  <a:gd name="T49" fmla="*/ 0 h 252"/>
                  <a:gd name="T50" fmla="*/ 467126 w 1120"/>
                  <a:gd name="T51" fmla="*/ 2 h 252"/>
                  <a:gd name="T52" fmla="*/ 467126 w 1120"/>
                  <a:gd name="T53" fmla="*/ 2 h 252"/>
                  <a:gd name="T54" fmla="*/ 467126 w 1120"/>
                  <a:gd name="T55" fmla="*/ 2 h 25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120"/>
                  <a:gd name="T85" fmla="*/ 0 h 252"/>
                  <a:gd name="T86" fmla="*/ 1120 w 1120"/>
                  <a:gd name="T87" fmla="*/ 252 h 25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120" h="252">
                    <a:moveTo>
                      <a:pt x="1120" y="252"/>
                    </a:moveTo>
                    <a:lnTo>
                      <a:pt x="1116" y="250"/>
                    </a:lnTo>
                    <a:lnTo>
                      <a:pt x="1100" y="246"/>
                    </a:lnTo>
                    <a:lnTo>
                      <a:pt x="1074" y="240"/>
                    </a:lnTo>
                    <a:lnTo>
                      <a:pt x="1038" y="232"/>
                    </a:lnTo>
                    <a:lnTo>
                      <a:pt x="992" y="222"/>
                    </a:lnTo>
                    <a:lnTo>
                      <a:pt x="938" y="212"/>
                    </a:lnTo>
                    <a:lnTo>
                      <a:pt x="876" y="204"/>
                    </a:lnTo>
                    <a:lnTo>
                      <a:pt x="806" y="196"/>
                    </a:lnTo>
                    <a:lnTo>
                      <a:pt x="730" y="190"/>
                    </a:lnTo>
                    <a:lnTo>
                      <a:pt x="646" y="184"/>
                    </a:lnTo>
                    <a:lnTo>
                      <a:pt x="556" y="184"/>
                    </a:lnTo>
                    <a:lnTo>
                      <a:pt x="466" y="184"/>
                    </a:lnTo>
                    <a:lnTo>
                      <a:pt x="384" y="190"/>
                    </a:lnTo>
                    <a:lnTo>
                      <a:pt x="308" y="196"/>
                    </a:lnTo>
                    <a:lnTo>
                      <a:pt x="238" y="204"/>
                    </a:lnTo>
                    <a:lnTo>
                      <a:pt x="178" y="212"/>
                    </a:lnTo>
                    <a:lnTo>
                      <a:pt x="126" y="222"/>
                    </a:lnTo>
                    <a:lnTo>
                      <a:pt x="82" y="232"/>
                    </a:lnTo>
                    <a:lnTo>
                      <a:pt x="46" y="240"/>
                    </a:lnTo>
                    <a:lnTo>
                      <a:pt x="20" y="246"/>
                    </a:lnTo>
                    <a:lnTo>
                      <a:pt x="6" y="250"/>
                    </a:lnTo>
                    <a:lnTo>
                      <a:pt x="0" y="252"/>
                    </a:lnTo>
                    <a:lnTo>
                      <a:pt x="0" y="62"/>
                    </a:lnTo>
                    <a:lnTo>
                      <a:pt x="560" y="0"/>
                    </a:lnTo>
                    <a:lnTo>
                      <a:pt x="1120" y="62"/>
                    </a:lnTo>
                    <a:lnTo>
                      <a:pt x="1120" y="252"/>
                    </a:lnTo>
                    <a:close/>
                  </a:path>
                </a:pathLst>
              </a:custGeom>
              <a:solidFill>
                <a:srgbClr val="969696"/>
              </a:soli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" name="Rectangle 8"/>
              <p:cNvSpPr>
                <a:spLocks noChangeArrowheads="1"/>
              </p:cNvSpPr>
              <p:nvPr/>
            </p:nvSpPr>
            <p:spPr bwMode="gray">
              <a:xfrm>
                <a:off x="816" y="2304"/>
                <a:ext cx="1440" cy="393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tint val="5137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</p:grpSp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1341438" y="4094163"/>
              <a:ext cx="1724025" cy="482600"/>
              <a:chOff x="816" y="2304"/>
              <a:chExt cx="1440" cy="448"/>
            </a:xfrm>
          </p:grpSpPr>
          <p:sp>
            <p:nvSpPr>
              <p:cNvPr id="18" name="Freeform 10"/>
              <p:cNvSpPr>
                <a:spLocks/>
              </p:cNvSpPr>
              <p:nvPr/>
            </p:nvSpPr>
            <p:spPr bwMode="gray">
              <a:xfrm>
                <a:off x="901" y="2562"/>
                <a:ext cx="1270" cy="190"/>
              </a:xfrm>
              <a:custGeom>
                <a:avLst/>
                <a:gdLst>
                  <a:gd name="T0" fmla="*/ 467126 w 1120"/>
                  <a:gd name="T1" fmla="*/ 2 h 252"/>
                  <a:gd name="T2" fmla="*/ 465054 w 1120"/>
                  <a:gd name="T3" fmla="*/ 2 h 252"/>
                  <a:gd name="T4" fmla="*/ 458308 w 1120"/>
                  <a:gd name="T5" fmla="*/ 2 h 252"/>
                  <a:gd name="T6" fmla="*/ 447950 w 1120"/>
                  <a:gd name="T7" fmla="*/ 2 h 252"/>
                  <a:gd name="T8" fmla="*/ 433056 w 1120"/>
                  <a:gd name="T9" fmla="*/ 2 h 252"/>
                  <a:gd name="T10" fmla="*/ 413869 w 1120"/>
                  <a:gd name="T11" fmla="*/ 2 h 252"/>
                  <a:gd name="T12" fmla="*/ 391471 w 1120"/>
                  <a:gd name="T13" fmla="*/ 2 h 252"/>
                  <a:gd name="T14" fmla="*/ 365305 w 1120"/>
                  <a:gd name="T15" fmla="*/ 2 h 252"/>
                  <a:gd name="T16" fmla="*/ 335830 w 1120"/>
                  <a:gd name="T17" fmla="*/ 2 h 252"/>
                  <a:gd name="T18" fmla="*/ 304611 w 1120"/>
                  <a:gd name="T19" fmla="*/ 2 h 252"/>
                  <a:gd name="T20" fmla="*/ 269384 w 1120"/>
                  <a:gd name="T21" fmla="*/ 2 h 252"/>
                  <a:gd name="T22" fmla="*/ 231397 w 1120"/>
                  <a:gd name="T23" fmla="*/ 2 h 252"/>
                  <a:gd name="T24" fmla="*/ 194087 w 1120"/>
                  <a:gd name="T25" fmla="*/ 2 h 252"/>
                  <a:gd name="T26" fmla="*/ 159772 w 1120"/>
                  <a:gd name="T27" fmla="*/ 2 h 252"/>
                  <a:gd name="T28" fmla="*/ 128284 w 1120"/>
                  <a:gd name="T29" fmla="*/ 2 h 252"/>
                  <a:gd name="T30" fmla="*/ 99229 w 1120"/>
                  <a:gd name="T31" fmla="*/ 2 h 252"/>
                  <a:gd name="T32" fmla="*/ 74532 w 1120"/>
                  <a:gd name="T33" fmla="*/ 2 h 252"/>
                  <a:gd name="T34" fmla="*/ 52572 w 1120"/>
                  <a:gd name="T35" fmla="*/ 2 h 252"/>
                  <a:gd name="T36" fmla="*/ 33832 w 1120"/>
                  <a:gd name="T37" fmla="*/ 2 h 252"/>
                  <a:gd name="T38" fmla="*/ 19234 w 1120"/>
                  <a:gd name="T39" fmla="*/ 2 h 252"/>
                  <a:gd name="T40" fmla="*/ 8059 w 1120"/>
                  <a:gd name="T41" fmla="*/ 2 h 252"/>
                  <a:gd name="T42" fmla="*/ 2293 w 1120"/>
                  <a:gd name="T43" fmla="*/ 2 h 252"/>
                  <a:gd name="T44" fmla="*/ 0 w 1120"/>
                  <a:gd name="T45" fmla="*/ 2 h 252"/>
                  <a:gd name="T46" fmla="*/ 0 w 1120"/>
                  <a:gd name="T47" fmla="*/ 2 h 252"/>
                  <a:gd name="T48" fmla="*/ 233332 w 1120"/>
                  <a:gd name="T49" fmla="*/ 0 h 252"/>
                  <a:gd name="T50" fmla="*/ 467126 w 1120"/>
                  <a:gd name="T51" fmla="*/ 2 h 252"/>
                  <a:gd name="T52" fmla="*/ 467126 w 1120"/>
                  <a:gd name="T53" fmla="*/ 2 h 252"/>
                  <a:gd name="T54" fmla="*/ 467126 w 1120"/>
                  <a:gd name="T55" fmla="*/ 2 h 25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120"/>
                  <a:gd name="T85" fmla="*/ 0 h 252"/>
                  <a:gd name="T86" fmla="*/ 1120 w 1120"/>
                  <a:gd name="T87" fmla="*/ 252 h 25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120" h="252">
                    <a:moveTo>
                      <a:pt x="1120" y="252"/>
                    </a:moveTo>
                    <a:lnTo>
                      <a:pt x="1116" y="250"/>
                    </a:lnTo>
                    <a:lnTo>
                      <a:pt x="1100" y="246"/>
                    </a:lnTo>
                    <a:lnTo>
                      <a:pt x="1074" y="240"/>
                    </a:lnTo>
                    <a:lnTo>
                      <a:pt x="1038" y="232"/>
                    </a:lnTo>
                    <a:lnTo>
                      <a:pt x="992" y="222"/>
                    </a:lnTo>
                    <a:lnTo>
                      <a:pt x="938" y="212"/>
                    </a:lnTo>
                    <a:lnTo>
                      <a:pt x="876" y="204"/>
                    </a:lnTo>
                    <a:lnTo>
                      <a:pt x="806" y="196"/>
                    </a:lnTo>
                    <a:lnTo>
                      <a:pt x="730" y="190"/>
                    </a:lnTo>
                    <a:lnTo>
                      <a:pt x="646" y="184"/>
                    </a:lnTo>
                    <a:lnTo>
                      <a:pt x="556" y="184"/>
                    </a:lnTo>
                    <a:lnTo>
                      <a:pt x="466" y="184"/>
                    </a:lnTo>
                    <a:lnTo>
                      <a:pt x="384" y="190"/>
                    </a:lnTo>
                    <a:lnTo>
                      <a:pt x="308" y="196"/>
                    </a:lnTo>
                    <a:lnTo>
                      <a:pt x="238" y="204"/>
                    </a:lnTo>
                    <a:lnTo>
                      <a:pt x="178" y="212"/>
                    </a:lnTo>
                    <a:lnTo>
                      <a:pt x="126" y="222"/>
                    </a:lnTo>
                    <a:lnTo>
                      <a:pt x="82" y="232"/>
                    </a:lnTo>
                    <a:lnTo>
                      <a:pt x="46" y="240"/>
                    </a:lnTo>
                    <a:lnTo>
                      <a:pt x="20" y="246"/>
                    </a:lnTo>
                    <a:lnTo>
                      <a:pt x="6" y="250"/>
                    </a:lnTo>
                    <a:lnTo>
                      <a:pt x="0" y="252"/>
                    </a:lnTo>
                    <a:lnTo>
                      <a:pt x="0" y="62"/>
                    </a:lnTo>
                    <a:lnTo>
                      <a:pt x="560" y="0"/>
                    </a:lnTo>
                    <a:lnTo>
                      <a:pt x="1120" y="62"/>
                    </a:lnTo>
                    <a:lnTo>
                      <a:pt x="1120" y="252"/>
                    </a:lnTo>
                    <a:close/>
                  </a:path>
                </a:pathLst>
              </a:custGeom>
              <a:solidFill>
                <a:srgbClr val="969696"/>
              </a:soli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Rectangle 11"/>
              <p:cNvSpPr>
                <a:spLocks noChangeArrowheads="1"/>
              </p:cNvSpPr>
              <p:nvPr/>
            </p:nvSpPr>
            <p:spPr bwMode="gray">
              <a:xfrm>
                <a:off x="816" y="2304"/>
                <a:ext cx="1440" cy="393"/>
              </a:xfrm>
              <a:prstGeom prst="rect">
                <a:avLst/>
              </a:prstGeom>
              <a:gradFill rotWithShape="1">
                <a:gsLst>
                  <a:gs pos="0">
                    <a:schemeClr val="hlink">
                      <a:gamma/>
                      <a:tint val="36471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</p:grpSp>
        <p:grpSp>
          <p:nvGrpSpPr>
            <p:cNvPr id="9" name="Group 12"/>
            <p:cNvGrpSpPr>
              <a:grpSpLocks/>
            </p:cNvGrpSpPr>
            <p:nvPr/>
          </p:nvGrpSpPr>
          <p:grpSpPr bwMode="auto">
            <a:xfrm>
              <a:off x="1341438" y="5242550"/>
              <a:ext cx="1724025" cy="477214"/>
              <a:chOff x="816" y="2309"/>
              <a:chExt cx="1440" cy="443"/>
            </a:xfrm>
          </p:grpSpPr>
          <p:sp>
            <p:nvSpPr>
              <p:cNvPr id="16" name="Freeform 13"/>
              <p:cNvSpPr>
                <a:spLocks/>
              </p:cNvSpPr>
              <p:nvPr/>
            </p:nvSpPr>
            <p:spPr bwMode="gray">
              <a:xfrm>
                <a:off x="901" y="2562"/>
                <a:ext cx="1270" cy="190"/>
              </a:xfrm>
              <a:custGeom>
                <a:avLst/>
                <a:gdLst>
                  <a:gd name="T0" fmla="*/ 467126 w 1120"/>
                  <a:gd name="T1" fmla="*/ 2 h 252"/>
                  <a:gd name="T2" fmla="*/ 465054 w 1120"/>
                  <a:gd name="T3" fmla="*/ 2 h 252"/>
                  <a:gd name="T4" fmla="*/ 458308 w 1120"/>
                  <a:gd name="T5" fmla="*/ 2 h 252"/>
                  <a:gd name="T6" fmla="*/ 447950 w 1120"/>
                  <a:gd name="T7" fmla="*/ 2 h 252"/>
                  <a:gd name="T8" fmla="*/ 433056 w 1120"/>
                  <a:gd name="T9" fmla="*/ 2 h 252"/>
                  <a:gd name="T10" fmla="*/ 413869 w 1120"/>
                  <a:gd name="T11" fmla="*/ 2 h 252"/>
                  <a:gd name="T12" fmla="*/ 391471 w 1120"/>
                  <a:gd name="T13" fmla="*/ 2 h 252"/>
                  <a:gd name="T14" fmla="*/ 365305 w 1120"/>
                  <a:gd name="T15" fmla="*/ 2 h 252"/>
                  <a:gd name="T16" fmla="*/ 335830 w 1120"/>
                  <a:gd name="T17" fmla="*/ 2 h 252"/>
                  <a:gd name="T18" fmla="*/ 304611 w 1120"/>
                  <a:gd name="T19" fmla="*/ 2 h 252"/>
                  <a:gd name="T20" fmla="*/ 269384 w 1120"/>
                  <a:gd name="T21" fmla="*/ 2 h 252"/>
                  <a:gd name="T22" fmla="*/ 231397 w 1120"/>
                  <a:gd name="T23" fmla="*/ 2 h 252"/>
                  <a:gd name="T24" fmla="*/ 194087 w 1120"/>
                  <a:gd name="T25" fmla="*/ 2 h 252"/>
                  <a:gd name="T26" fmla="*/ 159772 w 1120"/>
                  <a:gd name="T27" fmla="*/ 2 h 252"/>
                  <a:gd name="T28" fmla="*/ 128284 w 1120"/>
                  <a:gd name="T29" fmla="*/ 2 h 252"/>
                  <a:gd name="T30" fmla="*/ 99229 w 1120"/>
                  <a:gd name="T31" fmla="*/ 2 h 252"/>
                  <a:gd name="T32" fmla="*/ 74532 w 1120"/>
                  <a:gd name="T33" fmla="*/ 2 h 252"/>
                  <a:gd name="T34" fmla="*/ 52572 w 1120"/>
                  <a:gd name="T35" fmla="*/ 2 h 252"/>
                  <a:gd name="T36" fmla="*/ 33832 w 1120"/>
                  <a:gd name="T37" fmla="*/ 2 h 252"/>
                  <a:gd name="T38" fmla="*/ 19234 w 1120"/>
                  <a:gd name="T39" fmla="*/ 2 h 252"/>
                  <a:gd name="T40" fmla="*/ 8059 w 1120"/>
                  <a:gd name="T41" fmla="*/ 2 h 252"/>
                  <a:gd name="T42" fmla="*/ 2293 w 1120"/>
                  <a:gd name="T43" fmla="*/ 2 h 252"/>
                  <a:gd name="T44" fmla="*/ 0 w 1120"/>
                  <a:gd name="T45" fmla="*/ 2 h 252"/>
                  <a:gd name="T46" fmla="*/ 0 w 1120"/>
                  <a:gd name="T47" fmla="*/ 2 h 252"/>
                  <a:gd name="T48" fmla="*/ 233332 w 1120"/>
                  <a:gd name="T49" fmla="*/ 0 h 252"/>
                  <a:gd name="T50" fmla="*/ 467126 w 1120"/>
                  <a:gd name="T51" fmla="*/ 2 h 252"/>
                  <a:gd name="T52" fmla="*/ 467126 w 1120"/>
                  <a:gd name="T53" fmla="*/ 2 h 252"/>
                  <a:gd name="T54" fmla="*/ 467126 w 1120"/>
                  <a:gd name="T55" fmla="*/ 2 h 25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120"/>
                  <a:gd name="T85" fmla="*/ 0 h 252"/>
                  <a:gd name="T86" fmla="*/ 1120 w 1120"/>
                  <a:gd name="T87" fmla="*/ 252 h 25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120" h="252">
                    <a:moveTo>
                      <a:pt x="1120" y="252"/>
                    </a:moveTo>
                    <a:lnTo>
                      <a:pt x="1116" y="250"/>
                    </a:lnTo>
                    <a:lnTo>
                      <a:pt x="1100" y="246"/>
                    </a:lnTo>
                    <a:lnTo>
                      <a:pt x="1074" y="240"/>
                    </a:lnTo>
                    <a:lnTo>
                      <a:pt x="1038" y="232"/>
                    </a:lnTo>
                    <a:lnTo>
                      <a:pt x="992" y="222"/>
                    </a:lnTo>
                    <a:lnTo>
                      <a:pt x="938" y="212"/>
                    </a:lnTo>
                    <a:lnTo>
                      <a:pt x="876" y="204"/>
                    </a:lnTo>
                    <a:lnTo>
                      <a:pt x="806" y="196"/>
                    </a:lnTo>
                    <a:lnTo>
                      <a:pt x="730" y="190"/>
                    </a:lnTo>
                    <a:lnTo>
                      <a:pt x="646" y="184"/>
                    </a:lnTo>
                    <a:lnTo>
                      <a:pt x="556" y="184"/>
                    </a:lnTo>
                    <a:lnTo>
                      <a:pt x="466" y="184"/>
                    </a:lnTo>
                    <a:lnTo>
                      <a:pt x="384" y="190"/>
                    </a:lnTo>
                    <a:lnTo>
                      <a:pt x="308" y="196"/>
                    </a:lnTo>
                    <a:lnTo>
                      <a:pt x="238" y="204"/>
                    </a:lnTo>
                    <a:lnTo>
                      <a:pt x="178" y="212"/>
                    </a:lnTo>
                    <a:lnTo>
                      <a:pt x="126" y="222"/>
                    </a:lnTo>
                    <a:lnTo>
                      <a:pt x="82" y="232"/>
                    </a:lnTo>
                    <a:lnTo>
                      <a:pt x="46" y="240"/>
                    </a:lnTo>
                    <a:lnTo>
                      <a:pt x="20" y="246"/>
                    </a:lnTo>
                    <a:lnTo>
                      <a:pt x="6" y="250"/>
                    </a:lnTo>
                    <a:lnTo>
                      <a:pt x="0" y="252"/>
                    </a:lnTo>
                    <a:lnTo>
                      <a:pt x="0" y="62"/>
                    </a:lnTo>
                    <a:lnTo>
                      <a:pt x="560" y="0"/>
                    </a:lnTo>
                    <a:lnTo>
                      <a:pt x="1120" y="62"/>
                    </a:lnTo>
                    <a:lnTo>
                      <a:pt x="1120" y="252"/>
                    </a:lnTo>
                    <a:close/>
                  </a:path>
                </a:pathLst>
              </a:custGeom>
              <a:solidFill>
                <a:srgbClr val="969696"/>
              </a:soli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" name="Rectangle 14"/>
              <p:cNvSpPr>
                <a:spLocks noChangeArrowheads="1"/>
              </p:cNvSpPr>
              <p:nvPr/>
            </p:nvSpPr>
            <p:spPr bwMode="gray">
              <a:xfrm>
                <a:off x="816" y="2309"/>
                <a:ext cx="1440" cy="389"/>
              </a:xfrm>
              <a:prstGeom prst="rect">
                <a:avLst/>
              </a:prstGeom>
              <a:gradFill rotWithShape="1">
                <a:gsLst>
                  <a:gs pos="0">
                    <a:schemeClr val="folHlink">
                      <a:gamma/>
                      <a:tint val="24314"/>
                      <a:invGamma/>
                    </a:schemeClr>
                  </a:gs>
                  <a:gs pos="100000">
                    <a:schemeClr val="folHlink"/>
                  </a:gs>
                </a:gsLst>
                <a:lin ang="270000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</p:grpSp>
        <p:cxnSp>
          <p:nvCxnSpPr>
            <p:cNvPr id="11" name="AutoShape 16"/>
            <p:cNvCxnSpPr>
              <a:cxnSpLocks noChangeShapeType="1"/>
              <a:stCxn id="20" idx="11"/>
              <a:endCxn id="19" idx="0"/>
            </p:cNvCxnSpPr>
            <p:nvPr/>
          </p:nvCxnSpPr>
          <p:spPr bwMode="gray">
            <a:xfrm>
              <a:off x="2198688" y="3378200"/>
              <a:ext cx="4762" cy="715963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cxnSp>
          <p:nvCxnSpPr>
            <p:cNvPr id="12" name="AutoShape 17"/>
            <p:cNvCxnSpPr>
              <a:cxnSpLocks noChangeShapeType="1"/>
              <a:stCxn id="18" idx="11"/>
              <a:endCxn id="17" idx="0"/>
            </p:cNvCxnSpPr>
            <p:nvPr/>
          </p:nvCxnSpPr>
          <p:spPr bwMode="gray">
            <a:xfrm>
              <a:off x="2198688" y="4521200"/>
              <a:ext cx="4762" cy="715963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pic>
          <p:nvPicPr>
            <p:cNvPr id="14" name="Picture 27" descr="G:\рисунки\школьный клипарт\school1805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81200" y="5029200"/>
              <a:ext cx="457200" cy="578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27" descr="G:\рисунки\школьный клипарт\school1805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05000" y="2743200"/>
              <a:ext cx="457200" cy="578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4" name="Picture 26" descr="G:\рисунки\школьный клипарт\school1804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214686"/>
            <a:ext cx="45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034" descr="LADY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7215206" y="2285992"/>
            <a:ext cx="1473200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00"/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49592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s://avatars.mds.yandex.net/get-zen_doc/1921148/pub_5d9eed3323bf4800b076adeb_5d9eee393642b665ec547548/scale_1200"/>
          <p:cNvPicPr>
            <a:picLocks noChangeAspect="1" noChangeArrowheads="1"/>
          </p:cNvPicPr>
          <p:nvPr/>
        </p:nvPicPr>
        <p:blipFill>
          <a:blip r:embed="rId2">
            <a:lum bright="16000"/>
          </a:blip>
          <a:srcRect/>
          <a:stretch>
            <a:fillRect/>
          </a:stretch>
        </p:blipFill>
        <p:spPr bwMode="auto">
          <a:xfrm>
            <a:off x="1643042" y="4857760"/>
            <a:ext cx="4643470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104" y="3240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наставничество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«педагог-студент»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596" y="1000108"/>
            <a:ext cx="8143932" cy="5214974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 своей деятельности я в основном использую форму наставничества «педагог-студент»:</a:t>
            </a:r>
          </a:p>
          <a:p>
            <a:pPr algn="just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   на уроках учебной практики  в целях приобретения студентами практического опыта по выбранной профессии;</a:t>
            </a:r>
          </a:p>
          <a:p>
            <a:pPr algn="just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в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период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подготовки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к профессиональным конкурсам, олимпиадам, чемпионатам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профессий</a:t>
            </a:r>
            <a:r>
              <a:rPr lang="en-US" sz="2200" dirty="0" smtClean="0"/>
              <a:t> </a:t>
            </a:r>
            <a:r>
              <a:rPr lang="en-US" sz="2200" dirty="0" err="1" smtClean="0"/>
              <a:t>WorldSkills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 целях развития профессиональных и личностных компетенций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обучающихся;</a:t>
            </a:r>
          </a:p>
          <a:p>
            <a:pPr algn="just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 во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внеурочной общественной деятельности в целях развития общих компетенций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обучающихся,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а также выявление и развитие талантов и способностей обучающихся к творчеству, социально-общественной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деятельности.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592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8" descr="https://cdn-images-1.medium.com/max/1200/1*GbfjGBkZ5h9rTxJEnO2a_Q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496"/>
            <a:ext cx="4017963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1558" y="0"/>
            <a:ext cx="7872442" cy="85724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Наставничество «педагог-студент»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 l="24805" t="19238" r="24804" b="8984"/>
          <a:stretch>
            <a:fillRect/>
          </a:stretch>
        </p:blipFill>
        <p:spPr bwMode="auto">
          <a:xfrm>
            <a:off x="2857488" y="714356"/>
            <a:ext cx="5930497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54913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524</Words>
  <Application>Microsoft Office PowerPoint</Application>
  <PresentationFormat>Экран (4:3)</PresentationFormat>
  <Paragraphs>70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Тема Office</vt:lpstr>
      <vt:lpstr>Специальное оформление</vt:lpstr>
      <vt:lpstr>Опыт реализации наставничества  в рамках учебной практики</vt:lpstr>
      <vt:lpstr>содержание</vt:lpstr>
      <vt:lpstr>Нормативно-правовая база наставничества</vt:lpstr>
      <vt:lpstr>Что такое наставничество</vt:lpstr>
      <vt:lpstr>наставничество и его цели</vt:lpstr>
      <vt:lpstr>наставничество и его задачи</vt:lpstr>
      <vt:lpstr>Формы наставничества</vt:lpstr>
      <vt:lpstr>наставничество «педагог-студент»</vt:lpstr>
      <vt:lpstr>Наставничество «педагог-студент»</vt:lpstr>
      <vt:lpstr>Этапы реализации наставничества</vt:lpstr>
      <vt:lpstr>Этапы и результаты наставничества</vt:lpstr>
      <vt:lpstr>Этапы и результаты наставничества</vt:lpstr>
      <vt:lpstr>Этапы и результаты наставничества</vt:lpstr>
      <vt:lpstr>Результаты наставничества</vt:lpstr>
      <vt:lpstr>Результаты наставничества</vt:lpstr>
      <vt:lpstr>Результаты наставничества</vt:lpstr>
      <vt:lpstr>Рост качества подготовки студентов в профессиональной деятельности </vt:lpstr>
      <vt:lpstr>Слайд 18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 презентации</dc:title>
  <dc:creator>Павел</dc:creator>
  <cp:lastModifiedBy>Nataly</cp:lastModifiedBy>
  <cp:revision>64</cp:revision>
  <dcterms:created xsi:type="dcterms:W3CDTF">2009-01-08T12:15:48Z</dcterms:created>
  <dcterms:modified xsi:type="dcterms:W3CDTF">2022-04-14T08:49:48Z</dcterms:modified>
</cp:coreProperties>
</file>